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58" r:id="rId4"/>
    <p:sldId id="259" r:id="rId5"/>
    <p:sldId id="265" r:id="rId6"/>
    <p:sldId id="264" r:id="rId7"/>
    <p:sldId id="277" r:id="rId8"/>
    <p:sldId id="266" r:id="rId9"/>
    <p:sldId id="267" r:id="rId10"/>
    <p:sldId id="263" r:id="rId11"/>
    <p:sldId id="268" r:id="rId12"/>
    <p:sldId id="269" r:id="rId13"/>
    <p:sldId id="270" r:id="rId14"/>
    <p:sldId id="273" r:id="rId15"/>
    <p:sldId id="275" r:id="rId16"/>
    <p:sldId id="274" r:id="rId17"/>
    <p:sldId id="276" r:id="rId18"/>
    <p:sldId id="278" r:id="rId19"/>
    <p:sldId id="271" r:id="rId20"/>
    <p:sldId id="272" r:id="rId21"/>
    <p:sldId id="27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incipal" id="{3E67654B-EB4A-4DEE-A892-971901696D8C}">
          <p14:sldIdLst>
            <p14:sldId id="256"/>
          </p14:sldIdLst>
        </p14:section>
        <p14:section name="Contenido" id="{03DCE4C6-C71E-4C53-9124-FC409E3B57BF}">
          <p14:sldIdLst>
            <p14:sldId id="261"/>
            <p14:sldId id="258"/>
            <p14:sldId id="259"/>
            <p14:sldId id="265"/>
            <p14:sldId id="264"/>
            <p14:sldId id="277"/>
            <p14:sldId id="266"/>
            <p14:sldId id="267"/>
            <p14:sldId id="263"/>
            <p14:sldId id="268"/>
            <p14:sldId id="269"/>
            <p14:sldId id="270"/>
            <p14:sldId id="273"/>
            <p14:sldId id="275"/>
            <p14:sldId id="274"/>
            <p14:sldId id="276"/>
            <p14:sldId id="278"/>
            <p14:sldId id="271"/>
            <p14:sldId id="272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2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122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8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75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4912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b="1" kern="1200" dirty="0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64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b="1" kern="1200" dirty="0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z="3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985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572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0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 b="1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sz="2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>
              <a:defRPr sz="1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>
              <a:defRPr sz="1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43895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 b="1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2454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7980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F65782-6817-4F05-B875-D13124C54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572001"/>
            <a:ext cx="6858000" cy="1665196"/>
          </a:xfrm>
        </p:spPr>
        <p:txBody>
          <a:bodyPr anchor="ctr"/>
          <a:lstStyle/>
          <a:p>
            <a:r>
              <a:rPr lang="es-ES" sz="3300" b="1" dirty="0">
                <a:solidFill>
                  <a:srgbClr val="D54773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Clase 8</a:t>
            </a:r>
            <a:br>
              <a:rPr lang="es-ES" sz="3300" b="1" dirty="0">
                <a:solidFill>
                  <a:srgbClr val="D54773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es-ES" sz="3300" b="1" dirty="0">
                <a:solidFill>
                  <a:srgbClr val="D54773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Introducción a JavaScript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C12FDF-FC1E-423F-970B-02899C1B0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971576"/>
            <a:ext cx="6858000" cy="600424"/>
          </a:xfrm>
        </p:spPr>
        <p:txBody>
          <a:bodyPr/>
          <a:lstStyle/>
          <a:p>
            <a:pPr lvl="0" defTabSz="914400">
              <a:lnSpc>
                <a:spcPct val="100000"/>
              </a:lnSpc>
              <a:spcBef>
                <a:spcPct val="20000"/>
              </a:spcBef>
            </a:pPr>
            <a:r>
              <a:rPr lang="es-ES" sz="3200" dirty="0">
                <a:solidFill>
                  <a:prstClr val="black">
                    <a:tint val="7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Tutor: Iván Terrazas Paz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5848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Variables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5"/>
            <a:ext cx="7886700" cy="4351338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var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/>
              <a:t>Se la define para usar números, cadenas, caracteres, objetos, </a:t>
            </a:r>
            <a:r>
              <a:rPr lang="es-ES" sz="2400" dirty="0" err="1"/>
              <a:t>etc</a:t>
            </a:r>
            <a:endParaRPr lang="es-ES" sz="2400" dirty="0"/>
          </a:p>
          <a:p>
            <a:r>
              <a:rPr lang="es-ES" sz="2800" dirty="0" err="1">
                <a:solidFill>
                  <a:srgbClr val="FFFF00"/>
                </a:solidFill>
              </a:rPr>
              <a:t>let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/>
              <a:t>variable local que puede ser usada para cadenas, números, etc.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const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/>
              <a:t>variable usada para mantener una variable constante.</a:t>
            </a:r>
          </a:p>
        </p:txBody>
      </p:sp>
    </p:spTree>
    <p:extLst>
      <p:ext uri="{BB962C8B-B14F-4D97-AF65-F5344CB8AC3E}">
        <p14:creationId xmlns:p14="http://schemas.microsoft.com/office/powerpoint/2010/main" val="2159264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Estructuras de Control (IF)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4"/>
            <a:ext cx="7886700" cy="4995377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if</a:t>
            </a:r>
            <a:r>
              <a:rPr lang="es-ES" sz="2800" dirty="0">
                <a:solidFill>
                  <a:srgbClr val="FFFF00"/>
                </a:solidFill>
              </a:rPr>
              <a:t> (</a:t>
            </a:r>
            <a:r>
              <a:rPr lang="es-ES" sz="2800" dirty="0" err="1"/>
              <a:t>condicion</a:t>
            </a:r>
            <a:r>
              <a:rPr lang="es-ES" sz="2800" dirty="0">
                <a:solidFill>
                  <a:srgbClr val="FFFF00"/>
                </a:solidFill>
              </a:rPr>
              <a:t>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500" dirty="0">
                <a:solidFill>
                  <a:srgbClr val="FFFF00"/>
                </a:solidFill>
              </a:rPr>
              <a:t>… 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 </a:t>
            </a:r>
          </a:p>
          <a:p>
            <a:pPr marL="0" indent="0">
              <a:buNone/>
            </a:pPr>
            <a:endParaRPr lang="es-ES" sz="2500" dirty="0">
              <a:solidFill>
                <a:srgbClr val="FFFF00"/>
              </a:solidFill>
            </a:endParaRPr>
          </a:p>
          <a:p>
            <a:r>
              <a:rPr lang="es-ES" sz="2800" dirty="0" err="1">
                <a:solidFill>
                  <a:srgbClr val="FFFF00"/>
                </a:solidFill>
              </a:rPr>
              <a:t>if</a:t>
            </a:r>
            <a:r>
              <a:rPr lang="es-ES" sz="2800" dirty="0">
                <a:solidFill>
                  <a:srgbClr val="FFFF00"/>
                </a:solidFill>
              </a:rPr>
              <a:t> (</a:t>
            </a:r>
            <a:r>
              <a:rPr lang="es-ES" sz="2800" dirty="0" err="1"/>
              <a:t>condicion</a:t>
            </a:r>
            <a:r>
              <a:rPr lang="es-ES" sz="2800" dirty="0">
                <a:solidFill>
                  <a:srgbClr val="FFFF00"/>
                </a:solidFill>
              </a:rPr>
              <a:t>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	…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}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</a:t>
            </a:r>
            <a:r>
              <a:rPr lang="es-ES" sz="2800" dirty="0" err="1">
                <a:solidFill>
                  <a:srgbClr val="FFFF00"/>
                </a:solidFill>
              </a:rPr>
              <a:t>else</a:t>
            </a:r>
            <a:r>
              <a:rPr lang="es-ES" sz="2800" dirty="0">
                <a:solidFill>
                  <a:srgbClr val="FFFF00"/>
                </a:solidFill>
              </a:rPr>
              <a:t>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	…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}</a:t>
            </a:r>
            <a:endParaRPr lang="es-ES" sz="2500" dirty="0"/>
          </a:p>
        </p:txBody>
      </p:sp>
    </p:spTree>
    <p:extLst>
      <p:ext uri="{BB962C8B-B14F-4D97-AF65-F5344CB8AC3E}">
        <p14:creationId xmlns:p14="http://schemas.microsoft.com/office/powerpoint/2010/main" val="51123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Estructuras de Control (SWITCH)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4"/>
            <a:ext cx="7886700" cy="4995377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switch</a:t>
            </a:r>
            <a:r>
              <a:rPr lang="es-ES" sz="2800" dirty="0">
                <a:solidFill>
                  <a:srgbClr val="FFFF00"/>
                </a:solidFill>
              </a:rPr>
              <a:t> (</a:t>
            </a:r>
            <a:r>
              <a:rPr lang="es-ES" sz="2800" dirty="0" err="1"/>
              <a:t>key</a:t>
            </a:r>
            <a:r>
              <a:rPr lang="es-ES" sz="2800" dirty="0">
                <a:solidFill>
                  <a:srgbClr val="FFFF00"/>
                </a:solidFill>
              </a:rPr>
              <a:t>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case </a:t>
            </a:r>
            <a:r>
              <a:rPr lang="es-ES" sz="2800" dirty="0"/>
              <a:t>valor</a:t>
            </a:r>
            <a:r>
              <a:rPr lang="es-ES" sz="2800" dirty="0">
                <a:solidFill>
                  <a:srgbClr val="FFFF00"/>
                </a:solidFill>
              </a:rPr>
              <a:t>: … break;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case </a:t>
            </a:r>
            <a:r>
              <a:rPr lang="es-ES" sz="2800" dirty="0"/>
              <a:t>valor</a:t>
            </a:r>
            <a:r>
              <a:rPr lang="es-ES" sz="2800" dirty="0">
                <a:solidFill>
                  <a:srgbClr val="FFFF00"/>
                </a:solidFill>
              </a:rPr>
              <a:t>: … break;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default: …;</a:t>
            </a:r>
            <a:endParaRPr lang="es-ES" sz="25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 </a:t>
            </a:r>
          </a:p>
        </p:txBody>
      </p:sp>
    </p:spTree>
    <p:extLst>
      <p:ext uri="{BB962C8B-B14F-4D97-AF65-F5344CB8AC3E}">
        <p14:creationId xmlns:p14="http://schemas.microsoft.com/office/powerpoint/2010/main" val="690593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Estructuras de Control (WHILE)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4"/>
            <a:ext cx="7886700" cy="4995377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while</a:t>
            </a:r>
            <a:r>
              <a:rPr lang="es-ES" sz="2800" dirty="0">
                <a:solidFill>
                  <a:srgbClr val="FFFF00"/>
                </a:solidFill>
              </a:rPr>
              <a:t> (condición V)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500" dirty="0">
                <a:solidFill>
                  <a:srgbClr val="FFFF00"/>
                </a:solidFill>
              </a:rPr>
              <a:t>… 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  <a:endParaRPr lang="es-ES" sz="2500" dirty="0"/>
          </a:p>
        </p:txBody>
      </p:sp>
    </p:spTree>
    <p:extLst>
      <p:ext uri="{BB962C8B-B14F-4D97-AF65-F5344CB8AC3E}">
        <p14:creationId xmlns:p14="http://schemas.microsoft.com/office/powerpoint/2010/main" val="3250416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Funciones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20976"/>
            <a:ext cx="7886700" cy="4995377"/>
          </a:xfrm>
        </p:spPr>
        <p:txBody>
          <a:bodyPr/>
          <a:lstStyle/>
          <a:p>
            <a:r>
              <a:rPr lang="es-ES" sz="2500" dirty="0" err="1">
                <a:solidFill>
                  <a:srgbClr val="FFFF00"/>
                </a:solidFill>
              </a:rPr>
              <a:t>function</a:t>
            </a:r>
            <a:r>
              <a:rPr lang="es-ES" sz="2500" dirty="0">
                <a:solidFill>
                  <a:srgbClr val="FFFF00"/>
                </a:solidFill>
              </a:rPr>
              <a:t> nombre() { 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</a:p>
          <a:p>
            <a:r>
              <a:rPr lang="es-ES" sz="2500" dirty="0" err="1">
                <a:solidFill>
                  <a:srgbClr val="FFFF00"/>
                </a:solidFill>
              </a:rPr>
              <a:t>function</a:t>
            </a:r>
            <a:r>
              <a:rPr lang="es-ES" sz="2500" dirty="0">
                <a:solidFill>
                  <a:srgbClr val="FFFF00"/>
                </a:solidFill>
              </a:rPr>
              <a:t> nombre() {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	</a:t>
            </a:r>
            <a:r>
              <a:rPr lang="es-ES" sz="2500" dirty="0" err="1">
                <a:solidFill>
                  <a:srgbClr val="FFFF00"/>
                </a:solidFill>
              </a:rPr>
              <a:t>return</a:t>
            </a:r>
            <a:r>
              <a:rPr lang="es-ES" sz="2500" dirty="0">
                <a:solidFill>
                  <a:srgbClr val="FFFF00"/>
                </a:solidFill>
              </a:rPr>
              <a:t> …;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</a:p>
          <a:p>
            <a:r>
              <a:rPr lang="es-ES" sz="2500" dirty="0" err="1">
                <a:solidFill>
                  <a:srgbClr val="FFFF00"/>
                </a:solidFill>
              </a:rPr>
              <a:t>function</a:t>
            </a:r>
            <a:r>
              <a:rPr lang="es-ES" sz="2500" dirty="0">
                <a:solidFill>
                  <a:srgbClr val="FFFF00"/>
                </a:solidFill>
              </a:rPr>
              <a:t> nombre(</a:t>
            </a:r>
            <a:r>
              <a:rPr lang="es-ES" sz="2500" dirty="0"/>
              <a:t>param1, param2, …</a:t>
            </a:r>
            <a:r>
              <a:rPr lang="es-ES" sz="2500" dirty="0">
                <a:solidFill>
                  <a:srgbClr val="FFFF00"/>
                </a:solidFill>
              </a:rPr>
              <a:t>) { 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</a:p>
          <a:p>
            <a:r>
              <a:rPr lang="es-ES" sz="2500" dirty="0" err="1">
                <a:solidFill>
                  <a:srgbClr val="FFFF00"/>
                </a:solidFill>
              </a:rPr>
              <a:t>function</a:t>
            </a:r>
            <a:r>
              <a:rPr lang="es-ES" sz="2500" dirty="0">
                <a:solidFill>
                  <a:srgbClr val="FFFF00"/>
                </a:solidFill>
              </a:rPr>
              <a:t> nombre(</a:t>
            </a:r>
            <a:r>
              <a:rPr lang="es-ES" sz="2500" dirty="0"/>
              <a:t>param1, param2, …</a:t>
            </a:r>
            <a:r>
              <a:rPr lang="es-ES" sz="2500" dirty="0">
                <a:solidFill>
                  <a:srgbClr val="FFFF00"/>
                </a:solidFill>
              </a:rPr>
              <a:t>) {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	</a:t>
            </a:r>
            <a:r>
              <a:rPr lang="es-ES" sz="2500" dirty="0" err="1">
                <a:solidFill>
                  <a:srgbClr val="FFFF00"/>
                </a:solidFill>
              </a:rPr>
              <a:t>return</a:t>
            </a:r>
            <a:r>
              <a:rPr lang="es-ES" sz="2500" dirty="0">
                <a:solidFill>
                  <a:srgbClr val="FFFF00"/>
                </a:solidFill>
              </a:rPr>
              <a:t> …;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</a:p>
          <a:p>
            <a:pPr marL="0" indent="0">
              <a:buNone/>
            </a:pPr>
            <a:endParaRPr lang="es-ES" sz="2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60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Parametros</a:t>
            </a:r>
            <a:r>
              <a:rPr lang="es-ES" dirty="0"/>
              <a:t> </a:t>
            </a:r>
            <a:r>
              <a:rPr lang="es-ES" dirty="0" err="1"/>
              <a:t>Rest</a:t>
            </a:r>
            <a:r>
              <a:rPr lang="es-ES" dirty="0"/>
              <a:t> y Spread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20976"/>
            <a:ext cx="7886700" cy="4995377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800" dirty="0" err="1">
                <a:solidFill>
                  <a:srgbClr val="FFFF00"/>
                </a:solidFill>
              </a:rPr>
              <a:t>nom_rest</a:t>
            </a:r>
            <a:r>
              <a:rPr lang="es-ES" sz="2800" dirty="0">
                <a:solidFill>
                  <a:srgbClr val="FFFF00"/>
                </a:solidFill>
              </a:rPr>
              <a:t>(…</a:t>
            </a:r>
            <a:r>
              <a:rPr lang="es-ES" sz="2800" dirty="0" err="1">
                <a:solidFill>
                  <a:srgbClr val="FFFF00"/>
                </a:solidFill>
              </a:rPr>
              <a:t>param</a:t>
            </a:r>
            <a:r>
              <a:rPr lang="es-ES" sz="2800" dirty="0">
                <a:solidFill>
                  <a:srgbClr val="FFFF00"/>
                </a:solidFill>
              </a:rPr>
              <a:t>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 }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800" dirty="0" err="1">
                <a:solidFill>
                  <a:srgbClr val="FFFF00"/>
                </a:solidFill>
              </a:rPr>
              <a:t>nom_spread</a:t>
            </a:r>
            <a:r>
              <a:rPr lang="es-ES" sz="2800" dirty="0">
                <a:solidFill>
                  <a:srgbClr val="FFFF00"/>
                </a:solidFill>
              </a:rPr>
              <a:t>(param1, param2, …) {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 }</a:t>
            </a:r>
          </a:p>
          <a:p>
            <a:pPr marL="0" indent="0">
              <a:buNone/>
            </a:pPr>
            <a:r>
              <a:rPr lang="es-ES" sz="2500" dirty="0" err="1">
                <a:solidFill>
                  <a:srgbClr val="FFFF00"/>
                </a:solidFill>
              </a:rPr>
              <a:t>nom_spread</a:t>
            </a:r>
            <a:r>
              <a:rPr lang="es-ES" sz="2500" dirty="0">
                <a:solidFill>
                  <a:srgbClr val="FFFF00"/>
                </a:solidFill>
              </a:rPr>
              <a:t>(…array);</a:t>
            </a:r>
          </a:p>
        </p:txBody>
      </p:sp>
    </p:spTree>
    <p:extLst>
      <p:ext uri="{BB962C8B-B14F-4D97-AF65-F5344CB8AC3E}">
        <p14:creationId xmlns:p14="http://schemas.microsoft.com/office/powerpoint/2010/main" val="2589204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Funciones </a:t>
            </a:r>
            <a:r>
              <a:rPr lang="es-ES" dirty="0" err="1"/>
              <a:t>Anonimas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20976"/>
            <a:ext cx="7886700" cy="4995377"/>
          </a:xfrm>
        </p:spPr>
        <p:txBody>
          <a:bodyPr/>
          <a:lstStyle/>
          <a:p>
            <a:r>
              <a:rPr lang="es-ES" sz="2800" dirty="0">
                <a:solidFill>
                  <a:srgbClr val="FFFF00"/>
                </a:solidFill>
              </a:rPr>
              <a:t>(</a:t>
            </a:r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()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…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 }());</a:t>
            </a:r>
          </a:p>
          <a:p>
            <a:pPr marL="0" indent="0">
              <a:buNone/>
            </a:pPr>
            <a:endParaRPr lang="es-ES" sz="2500" dirty="0">
              <a:solidFill>
                <a:srgbClr val="FFFF00"/>
              </a:solidFill>
            </a:endParaRPr>
          </a:p>
          <a:p>
            <a:r>
              <a:rPr lang="es-ES" sz="2800" dirty="0">
                <a:solidFill>
                  <a:srgbClr val="FFFF00"/>
                </a:solidFill>
              </a:rPr>
              <a:t>(</a:t>
            </a:r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(</a:t>
            </a:r>
            <a:r>
              <a:rPr lang="es-ES" sz="2800" dirty="0"/>
              <a:t>par1, par2, …</a:t>
            </a:r>
            <a:r>
              <a:rPr lang="es-ES" sz="2800" dirty="0">
                <a:solidFill>
                  <a:srgbClr val="FFFF00"/>
                </a:solidFill>
              </a:rPr>
              <a:t>) {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800" dirty="0" err="1">
                <a:solidFill>
                  <a:srgbClr val="FFFF00"/>
                </a:solidFill>
              </a:rPr>
              <a:t>return</a:t>
            </a:r>
            <a:r>
              <a:rPr lang="es-ES" sz="2800" dirty="0">
                <a:solidFill>
                  <a:srgbClr val="FFFF00"/>
                </a:solidFill>
              </a:rPr>
              <a:t> …;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 }(</a:t>
            </a:r>
            <a:r>
              <a:rPr lang="es-ES" sz="2500" dirty="0"/>
              <a:t>par1, par2, …</a:t>
            </a:r>
            <a:r>
              <a:rPr lang="es-ES" sz="2500" dirty="0">
                <a:solidFill>
                  <a:srgbClr val="FFFF00"/>
                </a:solidFill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179659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Funciones </a:t>
            </a:r>
            <a:r>
              <a:rPr lang="es-ES" dirty="0" err="1"/>
              <a:t>Callback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20976"/>
            <a:ext cx="7886700" cy="4995377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 saludar(nombre) {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	</a:t>
            </a:r>
            <a:r>
              <a:rPr lang="es-ES" sz="2800" dirty="0" err="1">
                <a:solidFill>
                  <a:srgbClr val="FFFF00"/>
                </a:solidFill>
              </a:rPr>
              <a:t>alert</a:t>
            </a:r>
            <a:r>
              <a:rPr lang="es-ES" sz="2800" dirty="0">
                <a:solidFill>
                  <a:srgbClr val="FFFF00"/>
                </a:solidFill>
              </a:rPr>
              <a:t>('Hola ' + nombre);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}</a:t>
            </a:r>
          </a:p>
          <a:p>
            <a:pPr marL="0" indent="0">
              <a:buNone/>
            </a:pPr>
            <a:endParaRPr lang="es-ES" sz="2800" dirty="0">
              <a:solidFill>
                <a:srgbClr val="FFFF00"/>
              </a:solidFill>
            </a:endParaRPr>
          </a:p>
          <a:p>
            <a:r>
              <a:rPr lang="es-ES" sz="2800" dirty="0" err="1">
                <a:solidFill>
                  <a:srgbClr val="FFFF00"/>
                </a:solidFill>
              </a:rPr>
              <a:t>function</a:t>
            </a:r>
            <a:r>
              <a:rPr lang="es-ES" sz="2800" dirty="0">
                <a:solidFill>
                  <a:srgbClr val="FFFF00"/>
                </a:solidFill>
              </a:rPr>
              <a:t> </a:t>
            </a:r>
            <a:r>
              <a:rPr lang="es-ES" sz="2800" dirty="0" err="1">
                <a:solidFill>
                  <a:srgbClr val="FFFF00"/>
                </a:solidFill>
              </a:rPr>
              <a:t>procesarEntradaUsuario</a:t>
            </a:r>
            <a:r>
              <a:rPr lang="es-ES" sz="2800" dirty="0">
                <a:solidFill>
                  <a:srgbClr val="FFFF00"/>
                </a:solidFill>
              </a:rPr>
              <a:t>(</a:t>
            </a:r>
            <a:r>
              <a:rPr lang="es-ES" sz="2800" dirty="0" err="1">
                <a:solidFill>
                  <a:srgbClr val="FFFF00"/>
                </a:solidFill>
              </a:rPr>
              <a:t>callback</a:t>
            </a:r>
            <a:r>
              <a:rPr lang="es-ES" sz="2800" dirty="0">
                <a:solidFill>
                  <a:srgbClr val="FFFF00"/>
                </a:solidFill>
              </a:rPr>
              <a:t>) {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800" dirty="0" err="1">
                <a:solidFill>
                  <a:srgbClr val="FFFF00"/>
                </a:solidFill>
              </a:rPr>
              <a:t>var</a:t>
            </a:r>
            <a:r>
              <a:rPr lang="es-ES" sz="2800" dirty="0">
                <a:solidFill>
                  <a:srgbClr val="FFFF00"/>
                </a:solidFill>
              </a:rPr>
              <a:t> nombre = </a:t>
            </a:r>
            <a:r>
              <a:rPr lang="es-ES" sz="2800" dirty="0" err="1">
                <a:solidFill>
                  <a:srgbClr val="FFFF00"/>
                </a:solidFill>
              </a:rPr>
              <a:t>prompt</a:t>
            </a:r>
            <a:r>
              <a:rPr lang="es-ES" sz="2800" dirty="0">
                <a:solidFill>
                  <a:srgbClr val="FFFF00"/>
                </a:solidFill>
              </a:rPr>
              <a:t>(‘Ingresa tu nombre.’);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800" dirty="0" err="1">
                <a:solidFill>
                  <a:srgbClr val="FFFF00"/>
                </a:solidFill>
              </a:rPr>
              <a:t>callback</a:t>
            </a:r>
            <a:r>
              <a:rPr lang="es-ES" sz="2800" dirty="0">
                <a:solidFill>
                  <a:srgbClr val="FFFF00"/>
                </a:solidFill>
              </a:rPr>
              <a:t>(nombre);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}</a:t>
            </a:r>
          </a:p>
          <a:p>
            <a:pPr marL="0" indent="0">
              <a:buNone/>
            </a:pPr>
            <a:endParaRPr lang="es-ES" sz="2800" dirty="0">
              <a:solidFill>
                <a:srgbClr val="FFFF00"/>
              </a:solidFill>
            </a:endParaRPr>
          </a:p>
          <a:p>
            <a:r>
              <a:rPr lang="es-ES" sz="2800" dirty="0" err="1">
                <a:solidFill>
                  <a:srgbClr val="FFFF00"/>
                </a:solidFill>
              </a:rPr>
              <a:t>procesarEntradaUsuario</a:t>
            </a:r>
            <a:r>
              <a:rPr lang="es-ES" sz="2800" dirty="0">
                <a:solidFill>
                  <a:srgbClr val="FFFF00"/>
                </a:solidFill>
              </a:rPr>
              <a:t>(saludar);</a:t>
            </a:r>
            <a:endParaRPr lang="es-ES" sz="2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489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Arrays</a:t>
            </a:r>
            <a:r>
              <a:rPr lang="es-ES" dirty="0"/>
              <a:t> o Arreglos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09530"/>
            <a:ext cx="7886700" cy="4406823"/>
          </a:xfrm>
        </p:spPr>
        <p:txBody>
          <a:bodyPr/>
          <a:lstStyle/>
          <a:p>
            <a:r>
              <a:rPr lang="es-ES" sz="2800" dirty="0">
                <a:solidFill>
                  <a:srgbClr val="FFFF00"/>
                </a:solidFill>
              </a:rPr>
              <a:t>… = [‘</a:t>
            </a:r>
            <a:r>
              <a:rPr lang="es-ES" sz="2800" dirty="0" err="1">
                <a:solidFill>
                  <a:srgbClr val="FFFF00"/>
                </a:solidFill>
              </a:rPr>
              <a:t>string</a:t>
            </a:r>
            <a:r>
              <a:rPr lang="es-ES" sz="2800" dirty="0">
                <a:solidFill>
                  <a:srgbClr val="FFFF00"/>
                </a:solidFill>
              </a:rPr>
              <a:t>’, </a:t>
            </a:r>
            <a:r>
              <a:rPr lang="es-ES" sz="2800" dirty="0" err="1">
                <a:solidFill>
                  <a:srgbClr val="FFFF00"/>
                </a:solidFill>
              </a:rPr>
              <a:t>number</a:t>
            </a:r>
            <a:r>
              <a:rPr lang="es-ES" sz="2800" dirty="0">
                <a:solidFill>
                  <a:srgbClr val="FFFF00"/>
                </a:solidFill>
              </a:rPr>
              <a:t>, </a:t>
            </a:r>
            <a:r>
              <a:rPr lang="es-ES" sz="2800" dirty="0" err="1">
                <a:solidFill>
                  <a:srgbClr val="FFFF00"/>
                </a:solidFill>
              </a:rPr>
              <a:t>boolean</a:t>
            </a:r>
            <a:r>
              <a:rPr lang="es-ES" sz="2800" dirty="0">
                <a:solidFill>
                  <a:srgbClr val="FFFF00"/>
                </a:solidFill>
              </a:rPr>
              <a:t>, …]</a:t>
            </a:r>
          </a:p>
          <a:p>
            <a:pPr lvl="1"/>
            <a:r>
              <a:rPr lang="es-ES" sz="2500" dirty="0" err="1"/>
              <a:t>push</a:t>
            </a:r>
            <a:r>
              <a:rPr lang="es-ES" sz="2500" dirty="0"/>
              <a:t>(elemento).- Añade un elemento al final de un Array.</a:t>
            </a:r>
          </a:p>
          <a:p>
            <a:pPr lvl="1"/>
            <a:r>
              <a:rPr lang="es-ES" sz="2500" dirty="0"/>
              <a:t>pop().- Elimina un elemento del final de un Array.</a:t>
            </a:r>
          </a:p>
          <a:p>
            <a:pPr lvl="1"/>
            <a:r>
              <a:rPr lang="es-ES" sz="2500" dirty="0"/>
              <a:t>shift().- Elimina un elemento del inicio de un Array.</a:t>
            </a:r>
          </a:p>
          <a:p>
            <a:pPr lvl="1"/>
            <a:r>
              <a:rPr lang="es-ES" sz="2500" dirty="0" err="1"/>
              <a:t>unshift</a:t>
            </a:r>
            <a:r>
              <a:rPr lang="es-ES" sz="2500" dirty="0"/>
              <a:t>(elemento).- Añade un elemento al inicio de un Array.</a:t>
            </a:r>
          </a:p>
          <a:p>
            <a:pPr lvl="1"/>
            <a:r>
              <a:rPr lang="es-ES" sz="2500" dirty="0" err="1"/>
              <a:t>indexOf</a:t>
            </a:r>
            <a:r>
              <a:rPr lang="es-ES" sz="2500" dirty="0"/>
              <a:t>(elemento).- Encuentra el índice de un elemento.</a:t>
            </a:r>
          </a:p>
          <a:p>
            <a:pPr lvl="1"/>
            <a:r>
              <a:rPr lang="es-ES" sz="2500" dirty="0" err="1"/>
              <a:t>splice</a:t>
            </a:r>
            <a:r>
              <a:rPr lang="es-ES" sz="2500" dirty="0"/>
              <a:t>(</a:t>
            </a:r>
            <a:r>
              <a:rPr lang="es-ES" sz="2500" dirty="0" err="1"/>
              <a:t>pos</a:t>
            </a:r>
            <a:r>
              <a:rPr lang="es-ES" sz="2500" dirty="0"/>
              <a:t>, n).- Elimina desde la </a:t>
            </a:r>
            <a:r>
              <a:rPr lang="es-ES" sz="2500" dirty="0" err="1"/>
              <a:t>posicion</a:t>
            </a:r>
            <a:r>
              <a:rPr lang="es-ES" sz="2500" dirty="0"/>
              <a:t> </a:t>
            </a:r>
            <a:r>
              <a:rPr lang="es-ES" sz="2500" dirty="0" err="1"/>
              <a:t>pos</a:t>
            </a:r>
            <a:r>
              <a:rPr lang="es-ES" sz="2500" dirty="0"/>
              <a:t>, n elementos.</a:t>
            </a:r>
          </a:p>
          <a:p>
            <a:pPr lvl="1"/>
            <a:r>
              <a:rPr lang="es-ES" sz="2500" dirty="0" err="1"/>
              <a:t>slice</a:t>
            </a:r>
            <a:r>
              <a:rPr lang="es-ES" sz="2500" dirty="0"/>
              <a:t>().- Copiar Array.</a:t>
            </a:r>
          </a:p>
        </p:txBody>
      </p:sp>
    </p:spTree>
    <p:extLst>
      <p:ext uri="{BB962C8B-B14F-4D97-AF65-F5344CB8AC3E}">
        <p14:creationId xmlns:p14="http://schemas.microsoft.com/office/powerpoint/2010/main" val="602433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Arrays</a:t>
            </a:r>
            <a:r>
              <a:rPr lang="es-ES" dirty="0"/>
              <a:t> y Arreglos (FOR)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4"/>
            <a:ext cx="7886700" cy="1524002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for</a:t>
            </a:r>
            <a:r>
              <a:rPr lang="es-ES" sz="2800" dirty="0">
                <a:solidFill>
                  <a:srgbClr val="FFFF00"/>
                </a:solidFill>
              </a:rPr>
              <a:t> (inicio; condición; actualización) { 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500" dirty="0">
                <a:solidFill>
                  <a:srgbClr val="FFFF00"/>
                </a:solidFill>
              </a:rPr>
              <a:t>… </a:t>
            </a:r>
          </a:p>
          <a:p>
            <a:pPr marL="0" indent="0">
              <a:buNone/>
            </a:pPr>
            <a:r>
              <a:rPr lang="es-ES" sz="2500" dirty="0">
                <a:solidFill>
                  <a:srgbClr val="FFFF00"/>
                </a:solidFill>
              </a:rPr>
              <a:t>  }</a:t>
            </a:r>
            <a:endParaRPr lang="es-ES" sz="2500" dirty="0"/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FBA03B65-7E96-47CD-B1FE-CE45EB1D41E9}"/>
              </a:ext>
            </a:extLst>
          </p:cNvPr>
          <p:cNvSpPr txBox="1">
            <a:spLocks/>
          </p:cNvSpPr>
          <p:nvPr/>
        </p:nvSpPr>
        <p:spPr>
          <a:xfrm>
            <a:off x="628650" y="3429000"/>
            <a:ext cx="7886700" cy="602281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Arrays</a:t>
            </a:r>
            <a:r>
              <a:rPr lang="es-ES" dirty="0"/>
              <a:t> y Arreglos (FOREACH)</a:t>
            </a:r>
          </a:p>
        </p:txBody>
      </p:sp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A05B3755-E3CB-4FE3-B8AB-EB0E83C32895}"/>
              </a:ext>
            </a:extLst>
          </p:cNvPr>
          <p:cNvSpPr txBox="1">
            <a:spLocks/>
          </p:cNvSpPr>
          <p:nvPr/>
        </p:nvSpPr>
        <p:spPr>
          <a:xfrm>
            <a:off x="628650" y="4561366"/>
            <a:ext cx="7886700" cy="162739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 err="1">
                <a:solidFill>
                  <a:srgbClr val="FFFF00"/>
                </a:solidFill>
              </a:rPr>
              <a:t>array.foreach</a:t>
            </a:r>
            <a:r>
              <a:rPr lang="es-ES" sz="2800" dirty="0">
                <a:solidFill>
                  <a:srgbClr val="FFFF00"/>
                </a:solidFill>
              </a:rPr>
              <a:t> (función() {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800" dirty="0">
                <a:solidFill>
                  <a:srgbClr val="FFFF00"/>
                </a:solidFill>
              </a:rPr>
              <a:t>	</a:t>
            </a:r>
            <a:r>
              <a:rPr lang="es-ES" sz="2500" dirty="0">
                <a:solidFill>
                  <a:srgbClr val="FFFF00"/>
                </a:solidFill>
              </a:rPr>
              <a:t>…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500" dirty="0">
                <a:solidFill>
                  <a:srgbClr val="FFFF00"/>
                </a:solidFill>
              </a:rPr>
              <a:t>  });</a:t>
            </a:r>
            <a:endParaRPr lang="es-ES" sz="2500" dirty="0"/>
          </a:p>
        </p:txBody>
      </p:sp>
    </p:spTree>
    <p:extLst>
      <p:ext uri="{BB962C8B-B14F-4D97-AF65-F5344CB8AC3E}">
        <p14:creationId xmlns:p14="http://schemas.microsoft.com/office/powerpoint/2010/main" val="256473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6D0F1-29FE-436E-8F7F-F8DB3E809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Medidas de dispositivos</a:t>
            </a:r>
          </a:p>
        </p:txBody>
      </p:sp>
      <p:pic>
        <p:nvPicPr>
          <p:cNvPr id="1026" name="Picture 2" descr="Resultado de imagen para dispositivos responsive">
            <a:extLst>
              <a:ext uri="{FF2B5EF4-FFF2-40B4-BE49-F238E27FC236}">
                <a16:creationId xmlns:a16="http://schemas.microsoft.com/office/drawing/2014/main" id="{300B965C-C331-47BC-98CA-78D59B6DD9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075977"/>
            <a:ext cx="7886700" cy="270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126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Arrays</a:t>
            </a:r>
            <a:r>
              <a:rPr lang="es-ES" dirty="0"/>
              <a:t> y Arreglos (FOR IN)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4"/>
            <a:ext cx="7886700" cy="1630019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for</a:t>
            </a:r>
            <a:r>
              <a:rPr lang="es-ES" sz="2800" dirty="0">
                <a:solidFill>
                  <a:srgbClr val="FFFF00"/>
                </a:solidFill>
              </a:rPr>
              <a:t>(</a:t>
            </a:r>
            <a:r>
              <a:rPr lang="es-ES" sz="2800" dirty="0" err="1">
                <a:solidFill>
                  <a:srgbClr val="FFFF00"/>
                </a:solidFill>
              </a:rPr>
              <a:t>indice</a:t>
            </a:r>
            <a:r>
              <a:rPr lang="es-ES" sz="2800" dirty="0">
                <a:solidFill>
                  <a:srgbClr val="FFFF00"/>
                </a:solidFill>
              </a:rPr>
              <a:t> in array) {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	...</a:t>
            </a:r>
          </a:p>
          <a:p>
            <a:pPr marL="0" indent="0">
              <a:buNone/>
            </a:pPr>
            <a:r>
              <a:rPr lang="es-ES" sz="2800" dirty="0">
                <a:solidFill>
                  <a:srgbClr val="FFFF00"/>
                </a:solidFill>
              </a:rPr>
              <a:t>  }</a:t>
            </a: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8AD95F19-281A-4EBD-BFFA-839B5E2E339A}"/>
              </a:ext>
            </a:extLst>
          </p:cNvPr>
          <p:cNvSpPr txBox="1">
            <a:spLocks/>
          </p:cNvSpPr>
          <p:nvPr/>
        </p:nvSpPr>
        <p:spPr>
          <a:xfrm>
            <a:off x="628650" y="3429000"/>
            <a:ext cx="7886700" cy="602281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Arrays</a:t>
            </a:r>
            <a:r>
              <a:rPr lang="es-ES" dirty="0"/>
              <a:t> y Arreglos (FOR OF)</a:t>
            </a:r>
          </a:p>
        </p:txBody>
      </p:sp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9C03DD57-7599-4A22-9A39-E337145457E1}"/>
              </a:ext>
            </a:extLst>
          </p:cNvPr>
          <p:cNvSpPr txBox="1">
            <a:spLocks/>
          </p:cNvSpPr>
          <p:nvPr/>
        </p:nvSpPr>
        <p:spPr>
          <a:xfrm>
            <a:off x="628650" y="4561366"/>
            <a:ext cx="7886700" cy="163001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 err="1">
                <a:solidFill>
                  <a:srgbClr val="FFFF00"/>
                </a:solidFill>
              </a:rPr>
              <a:t>for</a:t>
            </a:r>
            <a:r>
              <a:rPr lang="es-ES" sz="2800" dirty="0">
                <a:solidFill>
                  <a:srgbClr val="FFFF00"/>
                </a:solidFill>
              </a:rPr>
              <a:t>(valor </a:t>
            </a:r>
            <a:r>
              <a:rPr lang="es-ES" sz="2800" dirty="0" err="1">
                <a:solidFill>
                  <a:srgbClr val="FFFF00"/>
                </a:solidFill>
              </a:rPr>
              <a:t>of</a:t>
            </a:r>
            <a:r>
              <a:rPr lang="es-ES" sz="2800" dirty="0">
                <a:solidFill>
                  <a:srgbClr val="FFFF00"/>
                </a:solidFill>
              </a:rPr>
              <a:t> array)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800" dirty="0">
                <a:solidFill>
                  <a:srgbClr val="FFFF00"/>
                </a:solidFill>
              </a:rPr>
              <a:t>	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800" dirty="0">
                <a:solidFill>
                  <a:srgbClr val="FFFF00"/>
                </a:solidFill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21172205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Arrays</a:t>
            </a:r>
            <a:r>
              <a:rPr lang="es-ES" dirty="0"/>
              <a:t> Multidimensionales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75792"/>
            <a:ext cx="7886700" cy="4717080"/>
          </a:xfrm>
        </p:spPr>
        <p:txBody>
          <a:bodyPr/>
          <a:lstStyle/>
          <a:p>
            <a:r>
              <a:rPr lang="es-ES" sz="2800" dirty="0">
                <a:solidFill>
                  <a:srgbClr val="FFFF00"/>
                </a:solidFill>
              </a:rPr>
              <a:t>… = [</a:t>
            </a:r>
            <a:r>
              <a:rPr lang="es-ES" sz="2800" dirty="0"/>
              <a:t>par1, par2, </a:t>
            </a:r>
            <a:r>
              <a:rPr lang="es-ES" sz="2800" dirty="0">
                <a:solidFill>
                  <a:srgbClr val="FFFF00"/>
                </a:solidFill>
              </a:rPr>
              <a:t>[</a:t>
            </a:r>
            <a:r>
              <a:rPr lang="es-ES" sz="2800" dirty="0"/>
              <a:t>par31, par32, …</a:t>
            </a:r>
            <a:r>
              <a:rPr lang="es-ES" sz="2800" dirty="0">
                <a:solidFill>
                  <a:srgbClr val="FFFF00"/>
                </a:solidFill>
              </a:rPr>
              <a:t>], [[</a:t>
            </a:r>
            <a:r>
              <a:rPr lang="es-ES" sz="2800" dirty="0"/>
              <a:t>par41, ..</a:t>
            </a:r>
            <a:r>
              <a:rPr lang="es-ES" sz="2800" dirty="0">
                <a:solidFill>
                  <a:srgbClr val="FFFF00"/>
                </a:solidFill>
              </a:rPr>
              <a:t>]</a:t>
            </a:r>
            <a:r>
              <a:rPr lang="es-ES" sz="2800" dirty="0"/>
              <a:t>…</a:t>
            </a:r>
            <a:r>
              <a:rPr lang="es-ES" sz="2800" dirty="0">
                <a:solidFill>
                  <a:srgbClr val="FFFF00"/>
                </a:solidFill>
              </a:rPr>
              <a:t>]</a:t>
            </a:r>
            <a:r>
              <a:rPr lang="es-ES" sz="2800" dirty="0"/>
              <a:t>…</a:t>
            </a:r>
            <a:r>
              <a:rPr lang="es-ES" sz="2800" dirty="0">
                <a:solidFill>
                  <a:srgbClr val="FFFF00"/>
                </a:solidFill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3012806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75A3DA75-EFA3-415A-BB12-22D23BD3D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3886200" cy="589029"/>
          </a:xfrm>
        </p:spPr>
        <p:txBody>
          <a:bodyPr/>
          <a:lstStyle/>
          <a:p>
            <a:r>
              <a:rPr lang="es-ES" dirty="0"/>
              <a:t>HTML</a:t>
            </a:r>
          </a:p>
        </p:txBody>
      </p:sp>
      <p:sp>
        <p:nvSpPr>
          <p:cNvPr id="12" name="Título 8">
            <a:extLst>
              <a:ext uri="{FF2B5EF4-FFF2-40B4-BE49-F238E27FC236}">
                <a16:creationId xmlns:a16="http://schemas.microsoft.com/office/drawing/2014/main" id="{10E0FD98-6241-45CF-9D8D-1959F4074C03}"/>
              </a:ext>
            </a:extLst>
          </p:cNvPr>
          <p:cNvSpPr txBox="1">
            <a:spLocks/>
          </p:cNvSpPr>
          <p:nvPr/>
        </p:nvSpPr>
        <p:spPr>
          <a:xfrm>
            <a:off x="4629150" y="365127"/>
            <a:ext cx="3886200" cy="589029"/>
          </a:xfrm>
          <a:prstGeom prst="rect">
            <a:avLst/>
          </a:prstGeom>
        </p:spPr>
        <p:txBody>
          <a:bodyPr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b="1" kern="1200" dirty="0">
                <a:solidFill>
                  <a:srgbClr val="AD28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HTML + CSS</a:t>
            </a:r>
          </a:p>
        </p:txBody>
      </p:sp>
      <p:pic>
        <p:nvPicPr>
          <p:cNvPr id="16" name="Picture 4" descr="Resultado de imagen para ESqueleto de bebe">
            <a:extLst>
              <a:ext uri="{FF2B5EF4-FFF2-40B4-BE49-F238E27FC236}">
                <a16:creationId xmlns:a16="http://schemas.microsoft.com/office/drawing/2014/main" id="{FA8FA2F2-13FB-4898-8A27-BC042AA32C5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6" r="20300"/>
          <a:stretch/>
        </p:blipFill>
        <p:spPr bwMode="auto">
          <a:xfrm>
            <a:off x="986773" y="954156"/>
            <a:ext cx="3169953" cy="522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bebe parado">
            <a:extLst>
              <a:ext uri="{FF2B5EF4-FFF2-40B4-BE49-F238E27FC236}">
                <a16:creationId xmlns:a16="http://schemas.microsoft.com/office/drawing/2014/main" id="{FCDF105C-3E9B-4C5A-891A-FC148B18E98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292" y="954088"/>
            <a:ext cx="3481916" cy="522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437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46FEDF5-1778-4D1C-84BC-4AB81C51D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536020"/>
          </a:xfrm>
        </p:spPr>
        <p:txBody>
          <a:bodyPr/>
          <a:lstStyle/>
          <a:p>
            <a:r>
              <a:rPr lang="es-ES" dirty="0"/>
              <a:t>HTML + CSS + JS</a:t>
            </a:r>
          </a:p>
        </p:txBody>
      </p:sp>
      <p:pic>
        <p:nvPicPr>
          <p:cNvPr id="6" name="Amazing Babies Dancing   Very Funny">
            <a:hlinkClick r:id="" action="ppaction://media"/>
            <a:extLst>
              <a:ext uri="{FF2B5EF4-FFF2-40B4-BE49-F238E27FC236}">
                <a16:creationId xmlns:a16="http://schemas.microsoft.com/office/drawing/2014/main" id="{D630CE3C-6656-4A5C-A597-B0E0FA52FE0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87" end="28720.2555"/>
                  <p14:fade in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315" y="1095927"/>
            <a:ext cx="8295370" cy="466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0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Consola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6825"/>
            <a:ext cx="7886700" cy="5120965"/>
          </a:xfrm>
        </p:spPr>
        <p:txBody>
          <a:bodyPr/>
          <a:lstStyle/>
          <a:p>
            <a:r>
              <a:rPr lang="es-ES" sz="2800" dirty="0">
                <a:solidFill>
                  <a:srgbClr val="FFFF00"/>
                </a:solidFill>
              </a:rPr>
              <a:t>log(“cadena”)</a:t>
            </a:r>
          </a:p>
          <a:p>
            <a:pPr lvl="1"/>
            <a:r>
              <a:rPr lang="es-ES" sz="2400" dirty="0"/>
              <a:t>Se la define para usar números, cadenas, caracteres, objetos, </a:t>
            </a:r>
            <a:r>
              <a:rPr lang="es-ES" sz="2400" dirty="0" err="1"/>
              <a:t>etc</a:t>
            </a:r>
            <a:endParaRPr lang="es-ES" sz="2400" dirty="0"/>
          </a:p>
          <a:p>
            <a:r>
              <a:rPr lang="es-ES" sz="2800" dirty="0">
                <a:solidFill>
                  <a:srgbClr val="FFFF00"/>
                </a:solidFill>
              </a:rPr>
              <a:t>error(“cadena”)</a:t>
            </a:r>
          </a:p>
          <a:p>
            <a:pPr lvl="1"/>
            <a:r>
              <a:rPr lang="es-ES" sz="2400" dirty="0"/>
              <a:t>variable local que puede ser usada para cadenas, números, etc.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warn</a:t>
            </a:r>
            <a:r>
              <a:rPr lang="es-ES" sz="2800" dirty="0">
                <a:solidFill>
                  <a:srgbClr val="FFFF00"/>
                </a:solidFill>
              </a:rPr>
              <a:t>(“cadena”)</a:t>
            </a:r>
          </a:p>
          <a:p>
            <a:pPr lvl="1"/>
            <a:r>
              <a:rPr lang="es-ES" sz="2400" dirty="0"/>
              <a:t>variable usada para mantener un dato constante.</a:t>
            </a:r>
          </a:p>
          <a:p>
            <a:r>
              <a:rPr lang="es-ES" sz="2800" dirty="0">
                <a:solidFill>
                  <a:srgbClr val="FFFF00"/>
                </a:solidFill>
              </a:rPr>
              <a:t>time(“etiqueta”)</a:t>
            </a:r>
          </a:p>
          <a:p>
            <a:pPr lvl="1"/>
            <a:r>
              <a:rPr lang="es-ES" sz="2400" dirty="0"/>
              <a:t>variable usada para mantener un dato constante.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timeEnd</a:t>
            </a:r>
            <a:r>
              <a:rPr lang="es-ES" sz="2800" dirty="0">
                <a:solidFill>
                  <a:srgbClr val="FFFF00"/>
                </a:solidFill>
              </a:rPr>
              <a:t>(“etiqueta”)</a:t>
            </a:r>
          </a:p>
          <a:p>
            <a:pPr lvl="1"/>
            <a:r>
              <a:rPr lang="es-ES" sz="2400" dirty="0"/>
              <a:t>variable usada para mantener un dato constante.</a:t>
            </a:r>
          </a:p>
          <a:p>
            <a:pPr lvl="1"/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322713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 err="1"/>
              <a:t>Introduccion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99862"/>
            <a:ext cx="7886700" cy="3233530"/>
          </a:xfrm>
        </p:spPr>
        <p:txBody>
          <a:bodyPr/>
          <a:lstStyle/>
          <a:p>
            <a:r>
              <a:rPr lang="es-ES" sz="2800" dirty="0">
                <a:solidFill>
                  <a:srgbClr val="FFFF00"/>
                </a:solidFill>
              </a:rPr>
              <a:t>&lt;script&gt;…&lt;/script&gt;</a:t>
            </a:r>
          </a:p>
          <a:p>
            <a:pPr marL="0" indent="0">
              <a:buNone/>
            </a:pPr>
            <a:endParaRPr lang="es-ES" sz="2800" dirty="0">
              <a:solidFill>
                <a:srgbClr val="FFFF00"/>
              </a:solidFill>
            </a:endParaRPr>
          </a:p>
          <a:p>
            <a:r>
              <a:rPr lang="es-ES" sz="2800" dirty="0">
                <a:solidFill>
                  <a:srgbClr val="FFFF00"/>
                </a:solidFill>
              </a:rPr>
              <a:t>&lt;script </a:t>
            </a:r>
            <a:r>
              <a:rPr lang="es-ES" sz="2800" dirty="0" err="1">
                <a:solidFill>
                  <a:srgbClr val="FFFF00"/>
                </a:solidFill>
              </a:rPr>
              <a:t>src</a:t>
            </a:r>
            <a:r>
              <a:rPr lang="es-ES" sz="2800" dirty="0">
                <a:solidFill>
                  <a:srgbClr val="FFFF00"/>
                </a:solidFill>
              </a:rPr>
              <a:t>=“</a:t>
            </a:r>
            <a:r>
              <a:rPr lang="es-ES" sz="2800" dirty="0"/>
              <a:t>archivo</a:t>
            </a:r>
            <a:r>
              <a:rPr lang="es-ES" sz="2800" dirty="0">
                <a:solidFill>
                  <a:srgbClr val="FFFF00"/>
                </a:solidFill>
              </a:rPr>
              <a:t>”&gt;&lt;/script&gt;</a:t>
            </a:r>
          </a:p>
          <a:p>
            <a:pPr marL="0" indent="0">
              <a:buNone/>
            </a:pPr>
            <a:endParaRPr lang="es-ES" sz="2800" dirty="0">
              <a:solidFill>
                <a:srgbClr val="FFFF00"/>
              </a:solidFill>
            </a:endParaRPr>
          </a:p>
          <a:p>
            <a:r>
              <a:rPr lang="es-ES" sz="2800" dirty="0" err="1">
                <a:solidFill>
                  <a:srgbClr val="FFFF00"/>
                </a:solidFill>
              </a:rPr>
              <a:t>onclick</a:t>
            </a:r>
            <a:r>
              <a:rPr lang="es-ES" sz="2800" dirty="0">
                <a:solidFill>
                  <a:srgbClr val="FFFF00"/>
                </a:solidFill>
              </a:rPr>
              <a:t>=“</a:t>
            </a:r>
            <a:r>
              <a:rPr lang="es-ES" sz="2800" dirty="0" err="1">
                <a:solidFill>
                  <a:srgbClr val="FFFF00"/>
                </a:solidFill>
              </a:rPr>
              <a:t>js</a:t>
            </a:r>
            <a:r>
              <a:rPr lang="es-ES" sz="2800" dirty="0">
                <a:solidFill>
                  <a:srgbClr val="FFFF00"/>
                </a:solidFill>
              </a:rPr>
              <a:t>”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606768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Alertas o </a:t>
            </a:r>
            <a:r>
              <a:rPr lang="es-ES" dirty="0" err="1"/>
              <a:t>Popups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5"/>
            <a:ext cx="7886700" cy="4351338"/>
          </a:xfrm>
        </p:spPr>
        <p:txBody>
          <a:bodyPr/>
          <a:lstStyle/>
          <a:p>
            <a:r>
              <a:rPr lang="es-ES" sz="2700" dirty="0" err="1">
                <a:solidFill>
                  <a:srgbClr val="FFFF00"/>
                </a:solidFill>
              </a:rPr>
              <a:t>prompt</a:t>
            </a:r>
            <a:r>
              <a:rPr lang="es-ES" sz="2700" dirty="0">
                <a:solidFill>
                  <a:srgbClr val="FFFF00"/>
                </a:solidFill>
              </a:rPr>
              <a:t>(“Mensaje”, “Default”)</a:t>
            </a:r>
          </a:p>
          <a:p>
            <a:pPr lvl="1"/>
            <a:r>
              <a:rPr lang="es-ES" sz="2400" dirty="0"/>
              <a:t>Solicita una entrada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alert</a:t>
            </a:r>
            <a:r>
              <a:rPr lang="es-ES" sz="2800" dirty="0">
                <a:solidFill>
                  <a:srgbClr val="FFFF00"/>
                </a:solidFill>
              </a:rPr>
              <a:t>(“Mensaje”)</a:t>
            </a:r>
          </a:p>
          <a:p>
            <a:pPr lvl="1"/>
            <a:r>
              <a:rPr lang="es-ES" sz="2400" dirty="0"/>
              <a:t>Muestra una ventana emergente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confirm</a:t>
            </a:r>
            <a:r>
              <a:rPr lang="es-ES" sz="2800" dirty="0">
                <a:solidFill>
                  <a:srgbClr val="FFFF00"/>
                </a:solidFill>
              </a:rPr>
              <a:t>(“Mensaje”)</a:t>
            </a:r>
          </a:p>
          <a:p>
            <a:pPr lvl="1"/>
            <a:r>
              <a:rPr lang="es-ES" sz="2400" dirty="0"/>
              <a:t>Verifica si se hizo </a:t>
            </a:r>
            <a:r>
              <a:rPr lang="es-ES" sz="2400" dirty="0" err="1"/>
              <a:t>click</a:t>
            </a:r>
            <a:r>
              <a:rPr lang="es-ES" sz="2400" dirty="0"/>
              <a:t> en Aceptar o Cancelar.</a:t>
            </a:r>
          </a:p>
        </p:txBody>
      </p:sp>
    </p:spTree>
    <p:extLst>
      <p:ext uri="{BB962C8B-B14F-4D97-AF65-F5344CB8AC3E}">
        <p14:creationId xmlns:p14="http://schemas.microsoft.com/office/powerpoint/2010/main" val="948875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Ventanas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6825"/>
            <a:ext cx="7886700" cy="5120965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window.open</a:t>
            </a:r>
            <a:r>
              <a:rPr lang="es-ES" sz="2800" dirty="0">
                <a:solidFill>
                  <a:srgbClr val="FFFF00"/>
                </a:solidFill>
              </a:rPr>
              <a:t>(Ruta, Titulo, Otras propiedades)</a:t>
            </a:r>
          </a:p>
          <a:p>
            <a:pPr lvl="1"/>
            <a:r>
              <a:rPr lang="es-ES" sz="2100" dirty="0"/>
              <a:t>Abre la venta de Titulo, en la Ruta que definimos.</a:t>
            </a:r>
          </a:p>
          <a:p>
            <a:r>
              <a:rPr lang="es-ES" sz="2800" dirty="0">
                <a:solidFill>
                  <a:srgbClr val="FFFF00"/>
                </a:solidFill>
              </a:rPr>
              <a:t>[</a:t>
            </a:r>
            <a:r>
              <a:rPr lang="es-ES" sz="2800" dirty="0" err="1">
                <a:solidFill>
                  <a:srgbClr val="FFFF00"/>
                </a:solidFill>
              </a:rPr>
              <a:t>var</a:t>
            </a:r>
            <a:r>
              <a:rPr lang="es-ES" sz="2800" dirty="0">
                <a:solidFill>
                  <a:srgbClr val="FFFF00"/>
                </a:solidFill>
              </a:rPr>
              <a:t>].</a:t>
            </a:r>
            <a:r>
              <a:rPr lang="es-ES" sz="2800" dirty="0" err="1">
                <a:solidFill>
                  <a:srgbClr val="FFFF00"/>
                </a:solidFill>
              </a:rPr>
              <a:t>close</a:t>
            </a:r>
            <a:r>
              <a:rPr lang="es-ES" sz="2800" dirty="0">
                <a:solidFill>
                  <a:srgbClr val="FFFF00"/>
                </a:solidFill>
              </a:rPr>
              <a:t>()</a:t>
            </a:r>
          </a:p>
          <a:p>
            <a:pPr lvl="1"/>
            <a:r>
              <a:rPr lang="es-ES" sz="2400" dirty="0"/>
              <a:t>Cierra la ventana.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window.resizeTo</a:t>
            </a:r>
            <a:r>
              <a:rPr lang="es-ES" sz="2800" dirty="0">
                <a:solidFill>
                  <a:srgbClr val="FFFF00"/>
                </a:solidFill>
              </a:rPr>
              <a:t>(ancho, alto)</a:t>
            </a:r>
          </a:p>
          <a:p>
            <a:pPr lvl="1"/>
            <a:r>
              <a:rPr lang="es-ES" sz="2400" dirty="0"/>
              <a:t>Redimensiona la ventana.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window.moveTo</a:t>
            </a:r>
            <a:r>
              <a:rPr lang="es-ES" sz="2800" dirty="0">
                <a:solidFill>
                  <a:srgbClr val="FFFF00"/>
                </a:solidFill>
              </a:rPr>
              <a:t>(ancho, alto)</a:t>
            </a:r>
          </a:p>
          <a:p>
            <a:pPr lvl="1"/>
            <a:r>
              <a:rPr lang="es-ES" sz="2400" dirty="0"/>
              <a:t>Mueve la ventana.</a:t>
            </a:r>
          </a:p>
        </p:txBody>
      </p:sp>
    </p:spTree>
    <p:extLst>
      <p:ext uri="{BB962C8B-B14F-4D97-AF65-F5344CB8AC3E}">
        <p14:creationId xmlns:p14="http://schemas.microsoft.com/office/powerpoint/2010/main" val="3040453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DC98EC-1AEE-495D-906E-AAD956D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602281"/>
          </a:xfrm>
        </p:spPr>
        <p:txBody>
          <a:bodyPr/>
          <a:lstStyle/>
          <a:p>
            <a:r>
              <a:rPr lang="es-ES" dirty="0"/>
              <a:t>Tipo de Datos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46B17B-7ED7-4917-A749-1CAC0BFB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7495"/>
            <a:ext cx="7886700" cy="4351338"/>
          </a:xfrm>
        </p:spPr>
        <p:txBody>
          <a:bodyPr/>
          <a:lstStyle/>
          <a:p>
            <a:r>
              <a:rPr lang="es-ES" sz="2800" dirty="0" err="1">
                <a:solidFill>
                  <a:srgbClr val="FFFF00"/>
                </a:solidFill>
              </a:rPr>
              <a:t>boolean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/>
              <a:t>falso o verdadero</a:t>
            </a:r>
          </a:p>
          <a:p>
            <a:r>
              <a:rPr lang="es-ES" sz="2800" dirty="0">
                <a:solidFill>
                  <a:srgbClr val="FFFF00"/>
                </a:solidFill>
              </a:rPr>
              <a:t>array</a:t>
            </a:r>
          </a:p>
          <a:p>
            <a:pPr lvl="1"/>
            <a:r>
              <a:rPr lang="es-ES" sz="2400" dirty="0"/>
              <a:t>lista de ítems o arreglo</a:t>
            </a:r>
          </a:p>
          <a:p>
            <a:r>
              <a:rPr lang="es-ES" sz="2800" dirty="0" err="1">
                <a:solidFill>
                  <a:srgbClr val="FFFF00"/>
                </a:solidFill>
              </a:rPr>
              <a:t>number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 err="1"/>
              <a:t>numerico</a:t>
            </a:r>
            <a:r>
              <a:rPr lang="es-ES" sz="2400" dirty="0"/>
              <a:t> o </a:t>
            </a:r>
            <a:r>
              <a:rPr lang="es-ES" sz="2400" dirty="0" err="1"/>
              <a:t>integer</a:t>
            </a:r>
            <a:endParaRPr lang="es-ES" sz="2400" dirty="0"/>
          </a:p>
          <a:p>
            <a:r>
              <a:rPr lang="es-ES" sz="2800" dirty="0" err="1">
                <a:solidFill>
                  <a:srgbClr val="FFFF00"/>
                </a:solidFill>
              </a:rPr>
              <a:t>string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400" dirty="0"/>
              <a:t>cadena</a:t>
            </a:r>
            <a:endParaRPr lang="es-ES" sz="2000" dirty="0"/>
          </a:p>
          <a:p>
            <a:r>
              <a:rPr lang="es-ES" sz="2800" dirty="0" err="1">
                <a:solidFill>
                  <a:srgbClr val="FFFF00"/>
                </a:solidFill>
              </a:rPr>
              <a:t>object</a:t>
            </a:r>
            <a:endParaRPr lang="es-ES" sz="2800" dirty="0">
              <a:solidFill>
                <a:srgbClr val="FFFF00"/>
              </a:solidFill>
            </a:endParaRPr>
          </a:p>
          <a:p>
            <a:pPr lvl="1"/>
            <a:r>
              <a:rPr lang="es-ES" sz="2500" dirty="0"/>
              <a:t>objeto</a:t>
            </a:r>
          </a:p>
        </p:txBody>
      </p:sp>
    </p:spTree>
    <p:extLst>
      <p:ext uri="{BB962C8B-B14F-4D97-AF65-F5344CB8AC3E}">
        <p14:creationId xmlns:p14="http://schemas.microsoft.com/office/powerpoint/2010/main" val="4064362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_Web_FS" id="{04E4824D-F7E1-41F4-862A-2F5C2C9CF803}" vid="{6A0F8CFF-B6F1-415B-B4D3-85DBD83421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Plant_Web_FS</Template>
  <TotalTime>557</TotalTime>
  <Words>494</Words>
  <Application>Microsoft Office PowerPoint</Application>
  <PresentationFormat>Presentación en pantalla (4:3)</PresentationFormat>
  <Paragraphs>146</Paragraphs>
  <Slides>21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Arial Rounded MT Bold</vt:lpstr>
      <vt:lpstr>Calibri</vt:lpstr>
      <vt:lpstr>Calibri Light</vt:lpstr>
      <vt:lpstr>Tema de Office</vt:lpstr>
      <vt:lpstr>Clase 8 Introducción a JavaScript</vt:lpstr>
      <vt:lpstr>Medidas de dispositivos</vt:lpstr>
      <vt:lpstr>HTML</vt:lpstr>
      <vt:lpstr>HTML + CSS + JS</vt:lpstr>
      <vt:lpstr>Consola</vt:lpstr>
      <vt:lpstr>Introduccion</vt:lpstr>
      <vt:lpstr>Alertas o Popups</vt:lpstr>
      <vt:lpstr>Ventanas</vt:lpstr>
      <vt:lpstr>Tipo de Datos</vt:lpstr>
      <vt:lpstr>Variables</vt:lpstr>
      <vt:lpstr>Estructuras de Control (IF)</vt:lpstr>
      <vt:lpstr>Estructuras de Control (SWITCH)</vt:lpstr>
      <vt:lpstr>Estructuras de Control (WHILE)</vt:lpstr>
      <vt:lpstr>Funciones</vt:lpstr>
      <vt:lpstr>Parametros Rest y Spread</vt:lpstr>
      <vt:lpstr>Funciones Anonimas</vt:lpstr>
      <vt:lpstr>Funciones Callback</vt:lpstr>
      <vt:lpstr>Arrays o Arreglos</vt:lpstr>
      <vt:lpstr>Arrays y Arreglos (FOR)</vt:lpstr>
      <vt:lpstr>Arrays y Arreglos (FOR IN)</vt:lpstr>
      <vt:lpstr>Arrays Multidimensionales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Clase 8 Introducción a JavaScript</dc:title>
  <dc:creator>Aivan Tepaz</dc:creator>
  <cp:lastModifiedBy>Aivan Tepaz</cp:lastModifiedBy>
  <cp:revision>35</cp:revision>
  <dcterms:created xsi:type="dcterms:W3CDTF">2019-05-08T03:23:53Z</dcterms:created>
  <dcterms:modified xsi:type="dcterms:W3CDTF">2019-05-24T18:06:32Z</dcterms:modified>
</cp:coreProperties>
</file>